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59" r:id="rId5"/>
    <p:sldId id="261" r:id="rId6"/>
    <p:sldId id="257" r:id="rId7"/>
    <p:sldId id="262" r:id="rId8"/>
    <p:sldId id="263" r:id="rId9"/>
    <p:sldId id="264" r:id="rId10"/>
    <p:sldId id="266" r:id="rId11"/>
    <p:sldId id="271" r:id="rId12"/>
    <p:sldId id="272" r:id="rId13"/>
    <p:sldId id="267" r:id="rId14"/>
    <p:sldId id="268" r:id="rId15"/>
    <p:sldId id="269"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60"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26BB1E4-F632-4E1C-8FA3-73AF2DB3F5E0}" type="datetimeFigureOut">
              <a:rPr lang="en-US" smtClean="0"/>
              <a:pPr/>
              <a:t>2014-11-27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BBB3DC7-9448-441E-913F-013B8F2BB5E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6BB1E4-F632-4E1C-8FA3-73AF2DB3F5E0}" type="datetimeFigureOut">
              <a:rPr lang="en-US" smtClean="0"/>
              <a:pPr/>
              <a:t>2014-11-27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B3DC7-9448-441E-913F-013B8F2BB5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6BB1E4-F632-4E1C-8FA3-73AF2DB3F5E0}" type="datetimeFigureOut">
              <a:rPr lang="en-US" smtClean="0"/>
              <a:pPr/>
              <a:t>2014-11-27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B3DC7-9448-441E-913F-013B8F2BB5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26BB1E4-F632-4E1C-8FA3-73AF2DB3F5E0}" type="datetimeFigureOut">
              <a:rPr lang="en-US" smtClean="0"/>
              <a:pPr/>
              <a:t>2014-11-27</a:t>
            </a:fld>
            <a:endParaRPr lang="en-US"/>
          </a:p>
        </p:txBody>
      </p:sp>
      <p:sp>
        <p:nvSpPr>
          <p:cNvPr id="9" name="Slide Number Placeholder 8"/>
          <p:cNvSpPr>
            <a:spLocks noGrp="1"/>
          </p:cNvSpPr>
          <p:nvPr>
            <p:ph type="sldNum" sz="quarter" idx="15"/>
          </p:nvPr>
        </p:nvSpPr>
        <p:spPr/>
        <p:txBody>
          <a:bodyPr rtlCol="0"/>
          <a:lstStyle/>
          <a:p>
            <a:fld id="{6BBB3DC7-9448-441E-913F-013B8F2BB5E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26BB1E4-F632-4E1C-8FA3-73AF2DB3F5E0}" type="datetimeFigureOut">
              <a:rPr lang="en-US" smtClean="0"/>
              <a:pPr/>
              <a:t>2014-11-27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BBB3DC7-9448-441E-913F-013B8F2BB5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26BB1E4-F632-4E1C-8FA3-73AF2DB3F5E0}" type="datetimeFigureOut">
              <a:rPr lang="en-US" smtClean="0"/>
              <a:pPr/>
              <a:t>2014-11-27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B3DC7-9448-441E-913F-013B8F2BB5E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26BB1E4-F632-4E1C-8FA3-73AF2DB3F5E0}" type="datetimeFigureOut">
              <a:rPr lang="en-US" smtClean="0"/>
              <a:pPr/>
              <a:t>2014-11-27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BB3DC7-9448-441E-913F-013B8F2BB5E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26BB1E4-F632-4E1C-8FA3-73AF2DB3F5E0}" type="datetimeFigureOut">
              <a:rPr lang="en-US" smtClean="0"/>
              <a:pPr/>
              <a:t>2014-11-27</a:t>
            </a:fld>
            <a:endParaRPr lang="en-US"/>
          </a:p>
        </p:txBody>
      </p:sp>
      <p:sp>
        <p:nvSpPr>
          <p:cNvPr id="7" name="Slide Number Placeholder 6"/>
          <p:cNvSpPr>
            <a:spLocks noGrp="1"/>
          </p:cNvSpPr>
          <p:nvPr>
            <p:ph type="sldNum" sz="quarter" idx="11"/>
          </p:nvPr>
        </p:nvSpPr>
        <p:spPr/>
        <p:txBody>
          <a:bodyPr rtlCol="0"/>
          <a:lstStyle/>
          <a:p>
            <a:fld id="{6BBB3DC7-9448-441E-913F-013B8F2BB5E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BB1E4-F632-4E1C-8FA3-73AF2DB3F5E0}" type="datetimeFigureOut">
              <a:rPr lang="en-US" smtClean="0"/>
              <a:pPr/>
              <a:t>2014-11-27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B3DC7-9448-441E-913F-013B8F2BB5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26BB1E4-F632-4E1C-8FA3-73AF2DB3F5E0}" type="datetimeFigureOut">
              <a:rPr lang="en-US" smtClean="0"/>
              <a:pPr/>
              <a:t>2014-11-27</a:t>
            </a:fld>
            <a:endParaRPr lang="en-US"/>
          </a:p>
        </p:txBody>
      </p:sp>
      <p:sp>
        <p:nvSpPr>
          <p:cNvPr id="22" name="Slide Number Placeholder 21"/>
          <p:cNvSpPr>
            <a:spLocks noGrp="1"/>
          </p:cNvSpPr>
          <p:nvPr>
            <p:ph type="sldNum" sz="quarter" idx="15"/>
          </p:nvPr>
        </p:nvSpPr>
        <p:spPr/>
        <p:txBody>
          <a:bodyPr rtlCol="0"/>
          <a:lstStyle/>
          <a:p>
            <a:fld id="{6BBB3DC7-9448-441E-913F-013B8F2BB5E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26BB1E4-F632-4E1C-8FA3-73AF2DB3F5E0}" type="datetimeFigureOut">
              <a:rPr lang="en-US" smtClean="0"/>
              <a:pPr/>
              <a:t>2014-11-27</a:t>
            </a:fld>
            <a:endParaRPr lang="en-US"/>
          </a:p>
        </p:txBody>
      </p:sp>
      <p:sp>
        <p:nvSpPr>
          <p:cNvPr id="18" name="Slide Number Placeholder 17"/>
          <p:cNvSpPr>
            <a:spLocks noGrp="1"/>
          </p:cNvSpPr>
          <p:nvPr>
            <p:ph type="sldNum" sz="quarter" idx="11"/>
          </p:nvPr>
        </p:nvSpPr>
        <p:spPr/>
        <p:txBody>
          <a:bodyPr rtlCol="0"/>
          <a:lstStyle/>
          <a:p>
            <a:fld id="{6BBB3DC7-9448-441E-913F-013B8F2BB5E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26BB1E4-F632-4E1C-8FA3-73AF2DB3F5E0}" type="datetimeFigureOut">
              <a:rPr lang="en-US" smtClean="0"/>
              <a:pPr/>
              <a:t>2014-11-27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BBB3DC7-9448-441E-913F-013B8F2BB5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n.wikipedia.org/wiki/%D0%90%D0%B9%D1%80%D0%B0%D0%B3_%D1%81%D1%83%D0%BC" TargetMode="External"/><Relationship Id="rId2" Type="http://schemas.openxmlformats.org/officeDocument/2006/relationships/hyperlink" Target="https://mn.wikipedia.org/wiki/%D0%94%D0%BE%D1%80%D0%BD%D0%BE%D0%B3%D0%BE%D0%B2%D1%8C" TargetMode="External"/><Relationship Id="rId1" Type="http://schemas.openxmlformats.org/officeDocument/2006/relationships/slideLayout" Target="../slideLayouts/slideLayout7.xml"/><Relationship Id="rId4" Type="http://schemas.openxmlformats.org/officeDocument/2006/relationships/hyperlink" Target="https://mn.wikipedia.org/w/index.php?title=%D0%A8%D0%A3%D0%90&amp;action=edit&amp;redlink=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1916832"/>
            <a:ext cx="6172200" cy="720080"/>
          </a:xfrm>
        </p:spPr>
        <p:txBody>
          <a:bodyPr>
            <a:normAutofit/>
          </a:bodyPr>
          <a:lstStyle/>
          <a:p>
            <a:pPr algn="ctr"/>
            <a:r>
              <a:rPr lang="mn-MN" sz="1400" dirty="0" smtClean="0">
                <a:latin typeface="Times New Roman" pitchFamily="18" charset="0"/>
                <a:cs typeface="Times New Roman" pitchFamily="18" charset="0"/>
              </a:rPr>
              <a:t>АШИГТ МАЛТМАЛЫН ГАЗАР</a:t>
            </a:r>
            <a:r>
              <a:rPr lang="mn-MN" sz="1800" dirty="0" smtClean="0">
                <a:latin typeface="Times New Roman" pitchFamily="18" charset="0"/>
                <a:cs typeface="Times New Roman" pitchFamily="18" charset="0"/>
              </a:rPr>
              <a:t/>
            </a:r>
            <a:br>
              <a:rPr lang="mn-MN"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3" name="Subtitle 2"/>
          <p:cNvSpPr>
            <a:spLocks noGrp="1"/>
          </p:cNvSpPr>
          <p:nvPr>
            <p:ph type="subTitle" idx="1"/>
          </p:nvPr>
        </p:nvSpPr>
        <p:spPr>
          <a:xfrm>
            <a:off x="2267744" y="3212976"/>
            <a:ext cx="6172200" cy="2520280"/>
          </a:xfrm>
        </p:spPr>
        <p:txBody>
          <a:bodyPr>
            <a:normAutofit/>
          </a:bodyPr>
          <a:lstStyle/>
          <a:p>
            <a:pPr algn="ctr"/>
            <a:r>
              <a:rPr lang="mn-MN" sz="2000" dirty="0" smtClean="0">
                <a:latin typeface="Times New Roman" pitchFamily="18" charset="0"/>
                <a:cs typeface="Times New Roman" pitchFamily="18" charset="0"/>
              </a:rPr>
              <a:t>Ашигт малтмалын тусгай зөвшөөрөл олголт ба байгаль, түүх соёлын өвийг хамгаалах талаарх  хууль тогтоомжийн хэрэгжилт</a:t>
            </a:r>
          </a:p>
          <a:p>
            <a:pPr algn="ctr"/>
            <a:endParaRPr lang="mn-MN" dirty="0" smtClean="0">
              <a:latin typeface="Times New Roman" pitchFamily="18" charset="0"/>
              <a:cs typeface="Times New Roman" pitchFamily="18" charset="0"/>
            </a:endParaRPr>
          </a:p>
          <a:p>
            <a:pPr algn="ctr"/>
            <a:r>
              <a:rPr lang="mn-MN" sz="1600" dirty="0" smtClean="0">
                <a:latin typeface="Times New Roman" pitchFamily="18" charset="0"/>
                <a:cs typeface="Times New Roman" pitchFamily="18" charset="0"/>
              </a:rPr>
              <a:t>Илтгэгч: АМГ-ын ГА-ны дарга Д.Болд</a:t>
            </a:r>
          </a:p>
          <a:p>
            <a:pPr algn="ctr"/>
            <a:endParaRPr lang="mn-MN" dirty="0" smtClean="0">
              <a:latin typeface="Times New Roman" pitchFamily="18" charset="0"/>
              <a:cs typeface="Times New Roman" pitchFamily="18" charset="0"/>
            </a:endParaRPr>
          </a:p>
          <a:p>
            <a:pPr algn="ctr"/>
            <a:endParaRPr lang="mn-MN" dirty="0" smtClean="0">
              <a:latin typeface="Times New Roman" pitchFamily="18" charset="0"/>
              <a:cs typeface="Times New Roman" pitchFamily="18" charset="0"/>
            </a:endParaRPr>
          </a:p>
          <a:p>
            <a:pPr algn="ctr"/>
            <a:endParaRPr lang="mn-MN" dirty="0" smtClean="0"/>
          </a:p>
          <a:p>
            <a:pPr algn="ctr"/>
            <a:endParaRPr lang="mn-MN" dirty="0" smtClean="0"/>
          </a:p>
          <a:p>
            <a:pPr algn="ctr"/>
            <a:endParaRPr lang="en-US" dirty="0"/>
          </a:p>
        </p:txBody>
      </p:sp>
      <p:pic>
        <p:nvPicPr>
          <p:cNvPr id="4" name="Grafik 1" descr="MRAMLogo_fulltext_small.jpg"/>
          <p:cNvPicPr/>
          <p:nvPr/>
        </p:nvPicPr>
        <p:blipFill>
          <a:blip r:embed="rId2" cstate="print"/>
          <a:srcRect/>
          <a:stretch>
            <a:fillRect/>
          </a:stretch>
        </p:blipFill>
        <p:spPr bwMode="auto">
          <a:xfrm>
            <a:off x="4211960" y="692696"/>
            <a:ext cx="1944216" cy="122413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27784" y="303039"/>
            <a:ext cx="3816424"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ctr" fontAlgn="base">
              <a:spcBef>
                <a:spcPct val="0"/>
              </a:spcBef>
              <a:spcAft>
                <a:spcPct val="0"/>
              </a:spcAft>
            </a:pPr>
            <a:r>
              <a:rPr lang="mn-MN" sz="1200" b="1" dirty="0">
                <a:solidFill>
                  <a:prstClr val="black"/>
                </a:solidFill>
                <a:latin typeface="Arial" pitchFamily="34" charset="0"/>
                <a:ea typeface="Times New Roman" pitchFamily="18" charset="0"/>
                <a:cs typeface="Arial" pitchFamily="34" charset="0"/>
              </a:rPr>
              <a:t>Хайгуулын тусгай зөвшөөрөл шинээр олгох үйл ажиллагааны </a:t>
            </a:r>
            <a:r>
              <a:rPr lang="mn-MN" sz="1200" b="1" dirty="0" smtClean="0">
                <a:solidFill>
                  <a:prstClr val="black"/>
                </a:solidFill>
                <a:latin typeface="Arial" pitchFamily="34" charset="0"/>
                <a:ea typeface="Times New Roman" pitchFamily="18" charset="0"/>
                <a:cs typeface="Arial" pitchFamily="34" charset="0"/>
              </a:rPr>
              <a:t>дараалалын схем</a:t>
            </a:r>
            <a:endParaRPr lang="en-US" sz="900" b="1" dirty="0">
              <a:solidFill>
                <a:prstClr val="black"/>
              </a:solidFill>
              <a:latin typeface="Arial" pitchFamily="34" charset="0"/>
            </a:endParaRPr>
          </a:p>
        </p:txBody>
      </p:sp>
      <p:sp>
        <p:nvSpPr>
          <p:cNvPr id="6" name="Rectangle 5"/>
          <p:cNvSpPr/>
          <p:nvPr/>
        </p:nvSpPr>
        <p:spPr>
          <a:xfrm>
            <a:off x="557808" y="932527"/>
            <a:ext cx="2286000" cy="1200329"/>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lvl="0" eaLnBrk="0" fontAlgn="base" hangingPunct="0">
              <a:spcBef>
                <a:spcPct val="0"/>
              </a:spcBef>
              <a:spcAft>
                <a:spcPct val="0"/>
              </a:spcAft>
            </a:pPr>
            <a:r>
              <a:rPr lang="mn-MN" sz="1200" dirty="0">
                <a:solidFill>
                  <a:prstClr val="black"/>
                </a:solidFill>
                <a:latin typeface="Arial" pitchFamily="34" charset="0"/>
                <a:ea typeface="Times New Roman" pitchFamily="18" charset="0"/>
                <a:cs typeface="Arial" pitchFamily="34" charset="0"/>
              </a:rPr>
              <a:t>Ашигт малтмалын тухай хуулийн 19 дүгээр зүйлийн 19.1.1, 19.1.2 дэх хэсэгт заасны дагуу өргөдлийг хүлээн авч УУККС-д бүртгэнэ. </a:t>
            </a:r>
            <a:endParaRPr lang="en-US" sz="900" dirty="0">
              <a:solidFill>
                <a:prstClr val="black"/>
              </a:solidFill>
              <a:latin typeface="Arial" pitchFamily="34" charset="0"/>
            </a:endParaRPr>
          </a:p>
        </p:txBody>
      </p:sp>
      <p:sp>
        <p:nvSpPr>
          <p:cNvPr id="7" name="Rectangle 6"/>
          <p:cNvSpPr/>
          <p:nvPr/>
        </p:nvSpPr>
        <p:spPr>
          <a:xfrm>
            <a:off x="3275856" y="1198493"/>
            <a:ext cx="1584176"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eaLnBrk="0" fontAlgn="base" hangingPunct="0">
              <a:spcBef>
                <a:spcPct val="0"/>
              </a:spcBef>
              <a:spcAft>
                <a:spcPct val="0"/>
              </a:spcAft>
            </a:pPr>
            <a:r>
              <a:rPr lang="mn-MN" sz="1200" dirty="0" smtClean="0">
                <a:solidFill>
                  <a:prstClr val="black"/>
                </a:solidFill>
                <a:latin typeface="Arial" pitchFamily="34" charset="0"/>
                <a:ea typeface="Times New Roman" pitchFamily="18" charset="0"/>
                <a:cs typeface="Arial" pitchFamily="34" charset="0"/>
              </a:rPr>
              <a:t>Товьёолон </a:t>
            </a:r>
            <a:r>
              <a:rPr lang="mn-MN" sz="1200" dirty="0">
                <a:solidFill>
                  <a:prstClr val="black"/>
                </a:solidFill>
                <a:latin typeface="Arial" pitchFamily="34" charset="0"/>
                <a:ea typeface="Times New Roman" pitchFamily="18" charset="0"/>
                <a:cs typeface="Arial" pitchFamily="34" charset="0"/>
              </a:rPr>
              <a:t>хяналтын хуудас нээнэ. </a:t>
            </a:r>
            <a:endParaRPr lang="en-US" sz="900" dirty="0">
              <a:solidFill>
                <a:prstClr val="black"/>
              </a:solidFill>
              <a:latin typeface="Arial" pitchFamily="34" charset="0"/>
            </a:endParaRPr>
          </a:p>
        </p:txBody>
      </p:sp>
      <p:sp>
        <p:nvSpPr>
          <p:cNvPr id="8" name="Rectangle 7"/>
          <p:cNvSpPr/>
          <p:nvPr/>
        </p:nvSpPr>
        <p:spPr>
          <a:xfrm>
            <a:off x="5220072" y="1198493"/>
            <a:ext cx="1008112"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eaLnBrk="0" fontAlgn="base" hangingPunct="0">
              <a:spcBef>
                <a:spcPct val="0"/>
              </a:spcBef>
              <a:spcAft>
                <a:spcPct val="0"/>
              </a:spcAft>
            </a:pPr>
            <a:r>
              <a:rPr lang="mn-MN" sz="1200" dirty="0">
                <a:solidFill>
                  <a:prstClr val="black"/>
                </a:solidFill>
                <a:latin typeface="Arial" pitchFamily="34" charset="0"/>
                <a:ea typeface="Times New Roman" pitchFamily="18" charset="0"/>
                <a:cs typeface="Arial" pitchFamily="34" charset="0"/>
              </a:rPr>
              <a:t>УУККС-д бүртгэлийг шалгана. </a:t>
            </a:r>
            <a:endParaRPr lang="en-US" sz="900" dirty="0">
              <a:solidFill>
                <a:prstClr val="black"/>
              </a:solidFill>
              <a:latin typeface="Arial" pitchFamily="34" charset="0"/>
            </a:endParaRPr>
          </a:p>
        </p:txBody>
      </p:sp>
      <p:sp>
        <p:nvSpPr>
          <p:cNvPr id="9" name="Rectangle 8"/>
          <p:cNvSpPr/>
          <p:nvPr/>
        </p:nvSpPr>
        <p:spPr>
          <a:xfrm>
            <a:off x="6588224" y="1311151"/>
            <a:ext cx="1368152"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mn-MN" sz="1200" dirty="0">
                <a:solidFill>
                  <a:prstClr val="black"/>
                </a:solidFill>
                <a:latin typeface="Arial" pitchFamily="34" charset="0"/>
                <a:ea typeface="Times New Roman" pitchFamily="18" charset="0"/>
                <a:cs typeface="Arial" pitchFamily="34" charset="0"/>
              </a:rPr>
              <a:t>Хязгаарлалтын шүүлт хийнэ</a:t>
            </a:r>
            <a:endParaRPr lang="en-US" dirty="0"/>
          </a:p>
        </p:txBody>
      </p:sp>
      <p:sp>
        <p:nvSpPr>
          <p:cNvPr id="10" name="Rectangle 9"/>
          <p:cNvSpPr/>
          <p:nvPr/>
        </p:nvSpPr>
        <p:spPr>
          <a:xfrm>
            <a:off x="2915816" y="2215897"/>
            <a:ext cx="1931683" cy="27699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eaLnBrk="0" fontAlgn="base" hangingPunct="0">
              <a:spcBef>
                <a:spcPct val="0"/>
              </a:spcBef>
              <a:spcAft>
                <a:spcPct val="0"/>
              </a:spcAft>
            </a:pPr>
            <a:r>
              <a:rPr lang="mn-MN" sz="1200" dirty="0">
                <a:solidFill>
                  <a:prstClr val="black"/>
                </a:solidFill>
                <a:latin typeface="Arial" pitchFamily="34" charset="0"/>
                <a:ea typeface="Times New Roman" pitchFamily="18" charset="0"/>
                <a:cs typeface="Arial" pitchFamily="34" charset="0"/>
              </a:rPr>
              <a:t>Зурагзүйн шүүлт хийнэ.</a:t>
            </a:r>
            <a:endParaRPr lang="en-US" sz="900" dirty="0">
              <a:solidFill>
                <a:prstClr val="black"/>
              </a:solidFill>
              <a:latin typeface="Arial" pitchFamily="34" charset="0"/>
            </a:endParaRPr>
          </a:p>
        </p:txBody>
      </p:sp>
      <p:sp>
        <p:nvSpPr>
          <p:cNvPr id="11" name="Rectangle 10"/>
          <p:cNvSpPr/>
          <p:nvPr/>
        </p:nvSpPr>
        <p:spPr>
          <a:xfrm>
            <a:off x="899592" y="3574757"/>
            <a:ext cx="3024336"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eaLnBrk="0" fontAlgn="base" hangingPunct="0">
              <a:spcBef>
                <a:spcPct val="0"/>
              </a:spcBef>
              <a:spcAft>
                <a:spcPct val="0"/>
              </a:spcAft>
            </a:pPr>
            <a:r>
              <a:rPr lang="mn-MN" sz="1200" dirty="0" smtClean="0">
                <a:solidFill>
                  <a:prstClr val="black"/>
                </a:solidFill>
                <a:latin typeface="Arial" pitchFamily="34" charset="0"/>
                <a:ea typeface="Times New Roman" pitchFamily="18" charset="0"/>
                <a:cs typeface="Arial" pitchFamily="34" charset="0"/>
              </a:rPr>
              <a:t>Тухайн </a:t>
            </a:r>
            <a:r>
              <a:rPr lang="mn-MN" sz="1200" dirty="0">
                <a:solidFill>
                  <a:prstClr val="black"/>
                </a:solidFill>
                <a:latin typeface="Arial" pitchFamily="34" charset="0"/>
                <a:ea typeface="Times New Roman" pitchFamily="18" charset="0"/>
                <a:cs typeface="Arial" pitchFamily="34" charset="0"/>
              </a:rPr>
              <a:t>талбайн орших аймаг, нийслэлийн Засаг даргаас санал авах мэдэгдлийг хүргүүлнэ.</a:t>
            </a:r>
            <a:endParaRPr lang="en-US" sz="900" dirty="0">
              <a:solidFill>
                <a:prstClr val="black"/>
              </a:solidFill>
              <a:latin typeface="Arial" pitchFamily="34" charset="0"/>
            </a:endParaRPr>
          </a:p>
        </p:txBody>
      </p:sp>
      <p:sp>
        <p:nvSpPr>
          <p:cNvPr id="12" name="Rectangle 11"/>
          <p:cNvSpPr/>
          <p:nvPr/>
        </p:nvSpPr>
        <p:spPr>
          <a:xfrm>
            <a:off x="4788024" y="3615407"/>
            <a:ext cx="2286000" cy="46166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lvl="0" eaLnBrk="0" fontAlgn="base" hangingPunct="0">
              <a:spcBef>
                <a:spcPct val="0"/>
              </a:spcBef>
              <a:spcAft>
                <a:spcPct val="0"/>
              </a:spcAft>
            </a:pPr>
            <a:r>
              <a:rPr lang="mn-MN" sz="1200" dirty="0" smtClean="0">
                <a:solidFill>
                  <a:prstClr val="black"/>
                </a:solidFill>
                <a:latin typeface="Arial" pitchFamily="34" charset="0"/>
              </a:rPr>
              <a:t>Тусгай зөвшөөрөл олгохоос татгалзах.</a:t>
            </a:r>
            <a:endParaRPr lang="en-US" dirty="0">
              <a:solidFill>
                <a:prstClr val="black"/>
              </a:solidFill>
              <a:latin typeface="Arial" pitchFamily="34" charset="0"/>
            </a:endParaRPr>
          </a:p>
        </p:txBody>
      </p:sp>
      <p:cxnSp>
        <p:nvCxnSpPr>
          <p:cNvPr id="16" name="Straight Connector 15"/>
          <p:cNvCxnSpPr>
            <a:stCxn id="6" idx="3"/>
            <a:endCxn id="7" idx="1"/>
          </p:cNvCxnSpPr>
          <p:nvPr/>
        </p:nvCxnSpPr>
        <p:spPr>
          <a:xfrm flipV="1">
            <a:off x="2843808" y="1521659"/>
            <a:ext cx="432048" cy="11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4860032" y="1521659"/>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3"/>
            <a:endCxn id="9" idx="1"/>
          </p:cNvCxnSpPr>
          <p:nvPr/>
        </p:nvCxnSpPr>
        <p:spPr>
          <a:xfrm>
            <a:off x="6228184" y="1521659"/>
            <a:ext cx="360040" cy="20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9" idx="2"/>
            <a:endCxn id="10" idx="3"/>
          </p:cNvCxnSpPr>
          <p:nvPr/>
        </p:nvCxnSpPr>
        <p:spPr>
          <a:xfrm rot="5400000">
            <a:off x="5769110" y="851206"/>
            <a:ext cx="581581" cy="242480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2" name="Left Brace 31"/>
          <p:cNvSpPr/>
          <p:nvPr/>
        </p:nvSpPr>
        <p:spPr>
          <a:xfrm rot="5400000">
            <a:off x="3527884" y="1232755"/>
            <a:ext cx="432048" cy="3096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p:cNvSpPr/>
          <p:nvPr/>
        </p:nvSpPr>
        <p:spPr>
          <a:xfrm>
            <a:off x="1043608" y="4592161"/>
            <a:ext cx="936104" cy="27699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mn-MN" sz="1200" dirty="0" smtClean="0">
                <a:solidFill>
                  <a:prstClr val="black"/>
                </a:solidFill>
                <a:latin typeface="Arial" pitchFamily="34" charset="0"/>
                <a:cs typeface="Arial" pitchFamily="34" charset="0"/>
              </a:rPr>
              <a:t>Дэмжсэн </a:t>
            </a:r>
            <a:endParaRPr lang="en-US" dirty="0"/>
          </a:p>
        </p:txBody>
      </p:sp>
      <p:sp>
        <p:nvSpPr>
          <p:cNvPr id="36" name="Rectangle 35"/>
          <p:cNvSpPr/>
          <p:nvPr/>
        </p:nvSpPr>
        <p:spPr>
          <a:xfrm>
            <a:off x="2843808" y="4592161"/>
            <a:ext cx="1080120" cy="27699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mn-MN" sz="1200" dirty="0" smtClean="0">
                <a:solidFill>
                  <a:prstClr val="black"/>
                </a:solidFill>
                <a:latin typeface="Arial" pitchFamily="34" charset="0"/>
                <a:cs typeface="Arial" pitchFamily="34" charset="0"/>
              </a:rPr>
              <a:t>Дэмжээгүй </a:t>
            </a:r>
            <a:endParaRPr lang="en-US" dirty="0"/>
          </a:p>
        </p:txBody>
      </p:sp>
      <p:sp>
        <p:nvSpPr>
          <p:cNvPr id="37" name="Rectangle 36"/>
          <p:cNvSpPr/>
          <p:nvPr/>
        </p:nvSpPr>
        <p:spPr>
          <a:xfrm>
            <a:off x="827584" y="5271591"/>
            <a:ext cx="1368152"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mn-MN" sz="1200" dirty="0" smtClean="0">
                <a:solidFill>
                  <a:prstClr val="black"/>
                </a:solidFill>
                <a:latin typeface="Arial" pitchFamily="34" charset="0"/>
                <a:cs typeface="Arial" pitchFamily="34" charset="0"/>
              </a:rPr>
              <a:t>Олгох шийдвэр гарна </a:t>
            </a:r>
            <a:endParaRPr lang="en-US" dirty="0"/>
          </a:p>
        </p:txBody>
      </p:sp>
      <p:cxnSp>
        <p:nvCxnSpPr>
          <p:cNvPr id="38" name="Straight Connector 37"/>
          <p:cNvCxnSpPr>
            <a:stCxn id="36" idx="0"/>
            <a:endCxn id="11" idx="2"/>
          </p:cNvCxnSpPr>
          <p:nvPr/>
        </p:nvCxnSpPr>
        <p:spPr>
          <a:xfrm flipH="1" flipV="1">
            <a:off x="2411760" y="4221088"/>
            <a:ext cx="972108" cy="37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511660" y="4221088"/>
            <a:ext cx="900100" cy="37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Elbow Connector 26"/>
          <p:cNvCxnSpPr>
            <a:stCxn id="12" idx="2"/>
            <a:endCxn id="36" idx="3"/>
          </p:cNvCxnSpPr>
          <p:nvPr/>
        </p:nvCxnSpPr>
        <p:spPr>
          <a:xfrm rot="5400000">
            <a:off x="4600682" y="3400318"/>
            <a:ext cx="653589" cy="200709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7" idx="0"/>
            <a:endCxn id="35" idx="2"/>
          </p:cNvCxnSpPr>
          <p:nvPr/>
        </p:nvCxnSpPr>
        <p:spPr>
          <a:xfrm flipV="1">
            <a:off x="1511660" y="4869160"/>
            <a:ext cx="0" cy="402431"/>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59832" y="5271591"/>
            <a:ext cx="1656184"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mn-MN" sz="1200" dirty="0" smtClean="0">
                <a:solidFill>
                  <a:prstClr val="black"/>
                </a:solidFill>
                <a:latin typeface="Arial" pitchFamily="34" charset="0"/>
                <a:cs typeface="Arial" pitchFamily="34" charset="0"/>
              </a:rPr>
              <a:t>Эхний жилийн төлбөр төлнө. </a:t>
            </a:r>
            <a:endParaRPr lang="en-US" dirty="0"/>
          </a:p>
        </p:txBody>
      </p:sp>
      <p:cxnSp>
        <p:nvCxnSpPr>
          <p:cNvPr id="52" name="Straight Connector 51"/>
          <p:cNvCxnSpPr>
            <a:stCxn id="37" idx="3"/>
            <a:endCxn id="51" idx="1"/>
          </p:cNvCxnSpPr>
          <p:nvPr/>
        </p:nvCxnSpPr>
        <p:spPr>
          <a:xfrm>
            <a:off x="2195736" y="5502424"/>
            <a:ext cx="864096"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508104" y="5271591"/>
            <a:ext cx="1656184"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mn-MN" sz="1200" dirty="0" smtClean="0">
                <a:solidFill>
                  <a:prstClr val="black"/>
                </a:solidFill>
                <a:latin typeface="Arial" pitchFamily="34" charset="0"/>
                <a:cs typeface="Arial" pitchFamily="34" charset="0"/>
              </a:rPr>
              <a:t>Тусгай зөвшөөрлийг бичиж олгоно. </a:t>
            </a:r>
            <a:endParaRPr lang="en-US" dirty="0"/>
          </a:p>
        </p:txBody>
      </p:sp>
      <p:cxnSp>
        <p:nvCxnSpPr>
          <p:cNvPr id="56" name="Straight Connector 55"/>
          <p:cNvCxnSpPr>
            <a:stCxn id="51" idx="3"/>
            <a:endCxn id="55" idx="1"/>
          </p:cNvCxnSpPr>
          <p:nvPr/>
        </p:nvCxnSpPr>
        <p:spPr>
          <a:xfrm>
            <a:off x="4716016" y="5502424"/>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076056" y="2935977"/>
            <a:ext cx="1656184" cy="27699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mn-MN" sz="1200" dirty="0" smtClean="0">
                <a:solidFill>
                  <a:prstClr val="black"/>
                </a:solidFill>
                <a:latin typeface="Arial" pitchFamily="34" charset="0"/>
                <a:cs typeface="Arial" pitchFamily="34" charset="0"/>
              </a:rPr>
              <a:t>Олгох боломжгүй </a:t>
            </a:r>
            <a:endParaRPr lang="en-US" dirty="0"/>
          </a:p>
        </p:txBody>
      </p:sp>
      <p:sp>
        <p:nvSpPr>
          <p:cNvPr id="60" name="Rectangle 59"/>
          <p:cNvSpPr/>
          <p:nvPr/>
        </p:nvSpPr>
        <p:spPr>
          <a:xfrm>
            <a:off x="1619672" y="2935977"/>
            <a:ext cx="1656184" cy="27699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mn-MN" sz="1200" dirty="0" smtClean="0">
                <a:solidFill>
                  <a:prstClr val="black"/>
                </a:solidFill>
                <a:latin typeface="Arial" pitchFamily="34" charset="0"/>
                <a:cs typeface="Arial" pitchFamily="34" charset="0"/>
              </a:rPr>
              <a:t>Олгох боломжтой </a:t>
            </a:r>
            <a:endParaRPr lang="en-US" dirty="0"/>
          </a:p>
        </p:txBody>
      </p:sp>
      <p:cxnSp>
        <p:nvCxnSpPr>
          <p:cNvPr id="65" name="Straight Connector 64"/>
          <p:cNvCxnSpPr>
            <a:stCxn id="11" idx="0"/>
            <a:endCxn id="60" idx="2"/>
          </p:cNvCxnSpPr>
          <p:nvPr/>
        </p:nvCxnSpPr>
        <p:spPr>
          <a:xfrm flipV="1">
            <a:off x="2411760" y="3212976"/>
            <a:ext cx="36004" cy="361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2" idx="0"/>
            <a:endCxn id="59" idx="2"/>
          </p:cNvCxnSpPr>
          <p:nvPr/>
        </p:nvCxnSpPr>
        <p:spPr>
          <a:xfrm flipH="1" flipV="1">
            <a:off x="5904148" y="3212976"/>
            <a:ext cx="26876" cy="402431"/>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2" descr="http://inktop.mn/wp-content/uploads/2014/01/%D1%85%D0%BE%D0%B3%D0%B8%D0%B9%D0%BD-%D1%81%D0%B0%D0%B2.jpg"/>
          <p:cNvPicPr>
            <a:picLocks noChangeAspect="1" noChangeArrowheads="1"/>
          </p:cNvPicPr>
          <p:nvPr/>
        </p:nvPicPr>
        <p:blipFill>
          <a:blip r:embed="rId2" cstate="print"/>
          <a:srcRect l="10080" r="11801"/>
          <a:stretch>
            <a:fillRect/>
          </a:stretch>
        </p:blipFill>
        <p:spPr bwMode="auto">
          <a:xfrm>
            <a:off x="5580113" y="4347767"/>
            <a:ext cx="576063" cy="73741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692696"/>
            <a:ext cx="7848872" cy="5355312"/>
          </a:xfrm>
          <a:prstGeom prst="rect">
            <a:avLst/>
          </a:prstGeom>
        </p:spPr>
        <p:txBody>
          <a:bodyPr wrap="square">
            <a:spAutoFit/>
          </a:bodyPr>
          <a:lstStyle/>
          <a:p>
            <a:pPr algn="ctr"/>
            <a:r>
              <a:rPr lang="mn-MN" dirty="0" smtClean="0"/>
              <a:t>	</a:t>
            </a:r>
            <a:r>
              <a:rPr lang="mn-MN" sz="2400" dirty="0" smtClean="0"/>
              <a:t>Байгаль, түүх, соёлын өвийг хамгаалах талаарх хууль эрхзүйн орчин </a:t>
            </a:r>
          </a:p>
          <a:p>
            <a:pPr algn="just"/>
            <a:endParaRPr lang="mn-MN" sz="2400" dirty="0" smtClean="0"/>
          </a:p>
          <a:p>
            <a:pPr algn="just"/>
            <a:r>
              <a:rPr lang="mn-MN" dirty="0" smtClean="0"/>
              <a:t>       Монгол улсын Үндсэн хуулийн нэгдүгээр бүлгийн 7 дугаар зүйлд "Монголын ард түмний түүх, соёлын дурсгалт зүйл, шинжлэх ухаан, оюуны өв төрийн хамгаалалтад байна”, Монгол улсын Соёлын өвийг хамгаалах тухай хуулийн 6 дугаар бүлгийн 17 дугаар зүйлийн 10-т “Хот суурин, барилга багууламж барих, шинээр зам тавих, усан цахилгаан станц байгуулах ашигт малтмалын хайгуул хийх, ашиглах зэрэг аж ахуйн үйл ажиллагаа явуулахад зориулан газар олгоход түүх, археологийн мэргэжлийн байгууллагаар урьдчилан хайгуул судалгаа хийлгэж зөвшөөрөл авна. Урьдчилан хайгуул хийлгэх, илэрсэн түүх соёлын дурсгалт зүйлийг авран хамгаалах ажилд шаардагдах зардлыг барилга байгууламжийн захиалагч тал хариуцна”, “газрын хэвлийг ашиглах явцад түүх соёлын дурсгалт зүйл илэрвэл ашиглагч нь ажлаа зогсоож энэ тухай сум, дүүргийн засаг дарга, цагдаагийн болон уг асуудлыг эрхэлсэн эрдэм шинжилгээний байгууллагад нэн даруй мэдэгдэнэ”</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83568" y="1412776"/>
            <a:ext cx="7776864" cy="369331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Мөн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БСШУ-</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ны</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Сайдын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2010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оны</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05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дугаар</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сарын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18-ны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өдрийн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222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дугаар</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тушаалын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Нэгдүгээр</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хавсралтаар</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батлагдсан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Монгол</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улсын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нутагт</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археологи</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палеонтологийн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хайгуул</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малтлага</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судалгаа</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хийх</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журам</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ын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2.4, 2.5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дахь</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заалтанд</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Хот</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суурин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барилга</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байгууламж</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усан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цахилгаан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станц</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уул</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уурхайн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үйлдвэр</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барьж</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байгуулах</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зам</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тавих</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зэрэг</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үйл</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ажиллагаа</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явуулах</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аж</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ахуйн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нэгж</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нь</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уг</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ажлыг</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эхлэхийн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өмнө</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Мэргэжлийн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зөвлөлд</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хандах</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бөгөөд</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зөвлөл</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нь</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мэргэжлийн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шинжээчдийг</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томилон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тухайн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газар</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нутагт</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түүх</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археологийн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дурсгалт</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зүйл</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байгаа</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эсэх</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талаар</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тандалтын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урьдчилсан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малтлага</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судалгаа</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хийлгэж</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дүгнэлт</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гаргуулна</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Тандалтын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малтлага</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судалгаа</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хийх</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олдворыг</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авран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хамгаалах</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ажилд</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шаардагдах</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зардлыг</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энэ</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журмын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2.4-т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заасан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үйл</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ажиллагаа</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явуулах</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аж</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ахуйн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нэгж</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хариуцна</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хэмээн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тус</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тус</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заасан</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байна</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889844"/>
            <a:ext cx="7416824" cy="5447645"/>
          </a:xfrm>
          <a:prstGeom prst="rect">
            <a:avLst/>
          </a:prstGeom>
        </p:spPr>
        <p:txBody>
          <a:bodyPr wrap="square">
            <a:spAutoFit/>
          </a:bodyPr>
          <a:lstStyle/>
          <a:p>
            <a:pPr algn="just"/>
            <a:r>
              <a:rPr lang="mn-MN" dirty="0" smtClean="0"/>
              <a:t>	Дээрх хууль журмын дагуу тусгай зөвшөөрөл эзэмшигч компаниуд  Хутаг уул, Чандмань хар уулын талбайнуудад археологийн судалгааны ажлууд хийлгэсэн бол Цагаан дэлийн талбай нь ЦЭГ-ын ТЗ талбай тул энэ талаарх мэдээлэл бидэнд байхгүй.</a:t>
            </a:r>
          </a:p>
          <a:p>
            <a:pPr algn="ctr"/>
            <a:endParaRPr lang="mn-MN" b="1" dirty="0" smtClean="0"/>
          </a:p>
          <a:p>
            <a:pPr algn="just"/>
            <a:r>
              <a:rPr lang="mn-MN" sz="2000" b="1" dirty="0" smtClean="0"/>
              <a:t>	Цагаандэлийн агуй</a:t>
            </a:r>
            <a:r>
              <a:rPr lang="mn-MN" sz="2000" dirty="0" smtClean="0"/>
              <a:t> нь </a:t>
            </a:r>
            <a:r>
              <a:rPr lang="mn-MN" sz="2000" u="sng" dirty="0" smtClean="0">
                <a:hlinkClick r:id="rId2" tooltip="Дорноговь"/>
              </a:rPr>
              <a:t>Дорноговь</a:t>
            </a:r>
            <a:r>
              <a:rPr lang="mn-MN" sz="2000" dirty="0" smtClean="0"/>
              <a:t> аймгийн </a:t>
            </a:r>
            <a:r>
              <a:rPr lang="mn-MN" sz="2000" u="sng" dirty="0" smtClean="0">
                <a:hlinkClick r:id="rId3" tooltip="Айраг сум"/>
              </a:rPr>
              <a:t>Айраг сумын</a:t>
            </a:r>
            <a:r>
              <a:rPr lang="mn-MN" sz="2000" dirty="0" smtClean="0"/>
              <a:t> нутагт Их нартын хадны зүүн талын төгсгөлийн цав толгодын дунд Айраг сумын төвөөс баруун тийш 30 гаруй км зайд оршино. Цагаан дэлийн агуй нь 1968 онд хайлуур жонш авч байсан 27-р сувагт дэлбэрэлт хийх үед доргилтоор нурж нээгджээ. Анх орсон хүмүүс агуй дотор ус мөс, бүтнээрээ шахам байсан нохой шиг толгойтой том амьтан, өөр бусад амьтны яс маш ихээр байсныг олж үзээд </a:t>
            </a:r>
            <a:r>
              <a:rPr lang="mn-MN" sz="2000" u="sng" dirty="0" smtClean="0">
                <a:hlinkClick r:id="rId4" tooltip="ШУА (ийм хуудас байхгүй)"/>
              </a:rPr>
              <a:t>ШУА</a:t>
            </a:r>
            <a:r>
              <a:rPr lang="mn-MN" sz="2000" dirty="0" smtClean="0"/>
              <a:t>-д захиа бичиж судлан үзэхийг хүсэж байжээ. Агуйн хоёр ам далайн түвшнээс дээш 1140 м өндөрт хайлуур жонш авч ашиглаж байсан 150 гаруй урт, 16,5м гүн сувгийн ёроолд зүүн хойш харсан байрлалтай юм</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11560" y="908720"/>
            <a:ext cx="7920880" cy="507831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n-MN"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Чандмань хар уул</a:t>
            </a:r>
            <a:r>
              <a:rPr kumimoji="0" lang="mn-MN"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нь Дорноговь аймгийн Дэлгэрэх сумын нутаг  “Засаг Чандмань Майнз” ХХКомпаний ашигт малтмалын талбайд байрлана.  Авран хамгаалах малтлага судалгаа гүйцэтгэсэн   археологийн мэргэжлийн судалгааны багийн зүгээс дараах дүгнэлтийг албан ёсоор хүргүүлсэн байна.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n-MN"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 Хээрийн судалгааны хугацаанд тус газарт илрүүлсэн нийт </a:t>
            </a:r>
            <a:r>
              <a:rPr kumimoji="0" lang="mn-MN" b="0" i="0" u="none" strike="noStrike" cap="none" normalizeH="0" baseline="0" dirty="0" smtClean="0">
                <a:ln>
                  <a:noFill/>
                </a:ln>
                <a:solidFill>
                  <a:srgbClr val="1F497D"/>
                </a:solidFill>
                <a:effectLst/>
                <a:latin typeface="Arial" pitchFamily="34" charset="0"/>
                <a:ea typeface="Times New Roman" pitchFamily="18" charset="0"/>
                <a:cs typeface="Arial" pitchFamily="34" charset="0"/>
              </a:rPr>
              <a:t>26 </a:t>
            </a:r>
            <a:r>
              <a:rPr kumimoji="0" lang="mn-MN"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булш, тахилгын байгууламжуудаас 10 хүрэл зэвсгийн үеийн булш оршуулга, дөрвөлжин булш, 3 тахилгын байгууламж, 11 эртний зэс болон төмрийн хүдрийн ухмал, 13 Монголын эзэнт гүрний үед холбогдох дурсгалыг иж бүрэн малтан судлаж орчин үеийн археологийн шинжлэх ухаанд мөрддөг шинжлэх ухааны баримтжуулалтыг дурсгал тус бүрээр хийсэн байна.</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n-MN"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 Анхлан тус байгууллагын талбайд гүймэг хайгуул хийхэд 16 булш бүртгэн тооцоолсон хэдий ч талбай дээр ажиллах хугацаанд чулуун дороос тодорхой бус 10 булш нэмэлт байдлаар бүртгэн бүрэн малтан судлажээ. Дээрх булшнуудийн дийлэнхи нь эртний хүдэр олзворлох ухмал, тогоодыг ашиглан хийсэн байсан ба Монголын эзэнт гүрний үед холбогдох дурсгалууд байна.</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899592" y="1381418"/>
            <a:ext cx="7416824" cy="30469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n-MN"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Хутаг уул нь</a:t>
            </a:r>
            <a:r>
              <a:rPr kumimoji="0" lang="mn-MN"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Дорноговь аймгийн Хатанбулаг, Хөвсгөл сумдын нутгийн хамран орших “Галакси майнинг Монголиа”ХХК ашигт малтмалын хайгуулын зөвшөөрлийн талбайд байрлана. Авран хамгаалах малтлага судалгаа гүйцэтгэсэн археологийн мэргэжлийн судалгааны явцад илрүүлсэн дурсгалууд: чулуун байгууламж 43, булш оршуулгын дурсгал 54, зэл чулуу 4, сум хийдийн турь 1 хэмээн тодорхойлжээ. </a:t>
            </a:r>
            <a:endParaRPr kumimoji="0" lang="mn-MN"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420888"/>
            <a:ext cx="7467600" cy="1143000"/>
          </a:xfrm>
        </p:spPr>
        <p:txBody>
          <a:bodyPr/>
          <a:lstStyle/>
          <a:p>
            <a:pPr algn="ctr"/>
            <a:r>
              <a:rPr lang="mn-MN" dirty="0" smtClean="0">
                <a:solidFill>
                  <a:srgbClr val="FF0000"/>
                </a:solidFill>
              </a:rPr>
              <a:t>АНХААРАЛ ТАВЬСАНД БАЯРЛАЛАА</a:t>
            </a:r>
            <a:endParaRPr 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003232" cy="634082"/>
          </a:xfrm>
        </p:spPr>
        <p:txBody>
          <a:bodyPr>
            <a:normAutofit/>
          </a:bodyPr>
          <a:lstStyle/>
          <a:p>
            <a:pPr algn="ctr"/>
            <a:r>
              <a:rPr lang="mn-MN" sz="2000" b="1" dirty="0" smtClean="0">
                <a:latin typeface="Times New Roman" pitchFamily="18" charset="0"/>
                <a:cs typeface="Times New Roman" pitchFamily="18" charset="0"/>
              </a:rPr>
              <a:t>Цагаан дэлийн агуй</a:t>
            </a:r>
            <a:endParaRPr lang="en-US" sz="20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67544" y="1580800"/>
            <a:ext cx="7467600" cy="5088560"/>
          </a:xfrm>
        </p:spPr>
        <p:txBody>
          <a:bodyPr>
            <a:normAutofit lnSpcReduction="10000"/>
          </a:bodyPr>
          <a:lstStyle/>
          <a:p>
            <a:pPr algn="just"/>
            <a:r>
              <a:rPr lang="mn-MN" dirty="0" smtClean="0">
                <a:latin typeface="Times New Roman" pitchFamily="18" charset="0"/>
                <a:cs typeface="Times New Roman" pitchFamily="18" charset="0"/>
              </a:rPr>
              <a:t>Цагаан дэлийн агуй нэртэй газрыг Дорноговь аймгийн ИТХурлын 2014 оны 7 дугаар сарын 30-ны өдрийн 5/03 дугаар тогтоолоор тусгай хэрэгцээнд авч Кадастрын хэлтсийн бүртгэлд бүртгүүлсэн байна. Энэхүү тусгай хэрэгцээний газар нь Цагаан дэлийн агуйгаас өөр газар байрлаж байна.</a:t>
            </a:r>
          </a:p>
          <a:p>
            <a:pPr algn="just"/>
            <a:r>
              <a:rPr lang="mn-MN" dirty="0" smtClean="0">
                <a:latin typeface="Times New Roman" pitchFamily="18" charset="0"/>
                <a:cs typeface="Times New Roman" pitchFamily="18" charset="0"/>
              </a:rPr>
              <a:t>Байршлын зураг дээрхи газарт олгогдсон Цөмийн энергийн газрын тусгай зөвшөөрөл нь анх АМГ-аас 2005 оны 12 дугаар сарын 23-ны өдөр олгогдсон бөгөөд тухайн үед АМТХуулийн 19 дүгээр зүйлд заасны дагуу Дорноговь аймгийн Засаг даргын 2005 оны 11 дүгээр сарын 8-ны өдрийн “Дэмжсэн” тухай саналыг үндэслэн </a:t>
            </a:r>
            <a:r>
              <a:rPr lang="en-US" dirty="0" smtClean="0">
                <a:latin typeface="Times New Roman" pitchFamily="18" charset="0"/>
                <a:cs typeface="Times New Roman" pitchFamily="18" charset="0"/>
              </a:rPr>
              <a:t>XV-11000 </a:t>
            </a:r>
            <a:r>
              <a:rPr lang="mn-MN" dirty="0" smtClean="0">
                <a:latin typeface="Times New Roman" pitchFamily="18" charset="0"/>
                <a:cs typeface="Times New Roman" pitchFamily="18" charset="0"/>
              </a:rPr>
              <a:t>дугаартайгаар олгогдсон байна.</a:t>
            </a:r>
          </a:p>
        </p:txBody>
      </p:sp>
      <p:sp>
        <p:nvSpPr>
          <p:cNvPr id="4" name="Rectangle 3"/>
          <p:cNvSpPr/>
          <p:nvPr/>
        </p:nvSpPr>
        <p:spPr>
          <a:xfrm>
            <a:off x="1331640" y="476672"/>
            <a:ext cx="6624736" cy="461665"/>
          </a:xfrm>
          <a:prstGeom prst="rect">
            <a:avLst/>
          </a:prstGeom>
        </p:spPr>
        <p:txBody>
          <a:bodyPr wrap="square">
            <a:spAutoFit/>
          </a:bodyPr>
          <a:lstStyle/>
          <a:p>
            <a:pPr algn="r"/>
            <a:r>
              <a:rPr lang="mn-MN" sz="2400" dirty="0" smtClean="0">
                <a:latin typeface="Times New Roman" pitchFamily="18" charset="0"/>
                <a:cs typeface="Times New Roman" pitchFamily="18" charset="0"/>
              </a:rPr>
              <a:t>Ашигт малтмалын тусгай зөвшөөрлийн олголт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sagaan deliin agui.jpg"/>
          <p:cNvPicPr>
            <a:picLocks noGrp="1" noChangeAspect="1"/>
          </p:cNvPicPr>
          <p:nvPr>
            <p:ph sz="quarter" idx="1"/>
          </p:nvPr>
        </p:nvPicPr>
        <p:blipFill>
          <a:blip r:embed="rId2" cstate="print"/>
          <a:stretch>
            <a:fillRect/>
          </a:stretch>
        </p:blipFill>
        <p:spPr>
          <a:xfrm>
            <a:off x="251520" y="836712"/>
            <a:ext cx="7776864" cy="5637113"/>
          </a:xfrm>
        </p:spPr>
      </p:pic>
      <p:sp>
        <p:nvSpPr>
          <p:cNvPr id="5" name="TextBox 4"/>
          <p:cNvSpPr txBox="1"/>
          <p:nvPr/>
        </p:nvSpPr>
        <p:spPr>
          <a:xfrm>
            <a:off x="2195736" y="476672"/>
            <a:ext cx="4453014" cy="369332"/>
          </a:xfrm>
          <a:prstGeom prst="rect">
            <a:avLst/>
          </a:prstGeom>
          <a:noFill/>
        </p:spPr>
        <p:txBody>
          <a:bodyPr wrap="none" rtlCol="0">
            <a:spAutoFit/>
          </a:bodyPr>
          <a:lstStyle/>
          <a:p>
            <a:r>
              <a:rPr lang="mn-MN" dirty="0" smtClean="0"/>
              <a:t>Цагаан дэлийн агуй талбайн тойм зураг</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7467600" cy="792088"/>
          </a:xfrm>
        </p:spPr>
        <p:txBody>
          <a:bodyPr>
            <a:normAutofit/>
          </a:bodyPr>
          <a:lstStyle/>
          <a:p>
            <a:pPr algn="ctr"/>
            <a:r>
              <a:rPr lang="mn-MN" sz="2400" b="1" dirty="0" smtClean="0">
                <a:latin typeface="Times New Roman" pitchFamily="18" charset="0"/>
                <a:cs typeface="Times New Roman" pitchFamily="18" charset="0"/>
              </a:rPr>
              <a:t>Хутаг уул</a:t>
            </a:r>
            <a:endParaRPr lang="en-US" sz="24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67544" y="1340768"/>
            <a:ext cx="7632848" cy="4873752"/>
          </a:xfrm>
        </p:spPr>
        <p:txBody>
          <a:bodyPr>
            <a:normAutofit fontScale="92500" lnSpcReduction="10000"/>
          </a:bodyPr>
          <a:lstStyle/>
          <a:p>
            <a:pPr algn="just"/>
            <a:r>
              <a:rPr lang="mn-MN" dirty="0" smtClean="0">
                <a:latin typeface="Times New Roman" pitchFamily="18" charset="0"/>
                <a:cs typeface="Times New Roman" pitchFamily="18" charset="0"/>
              </a:rPr>
              <a:t>Хутаг уул нэртэй газрыг 1999 оны 12 дугаар сарын 30-ны өдрийн 5/05 дугаар тогтоолоор орон нутгийн тусгай хэрэгцээнд авсан нь Кадастрын хэлтсийн бүртгэлийн системд бүртгэгдсэн. Гэвч энэхүү тусгай хэрэгцээний газар нь байршлын зураг дээр тэмдэглэгдсэн Хутаг уулаас өөр газар байрлаж байна.</a:t>
            </a:r>
          </a:p>
          <a:p>
            <a:pPr algn="just"/>
            <a:r>
              <a:rPr lang="mn-MN" dirty="0" smtClean="0">
                <a:latin typeface="Times New Roman" pitchFamily="18" charset="0"/>
                <a:cs typeface="Times New Roman" pitchFamily="18" charset="0"/>
              </a:rPr>
              <a:t>Байршлын зураг дээрхи газарт олгогдсон </a:t>
            </a:r>
            <a:r>
              <a:rPr lang="en-US" dirty="0" smtClean="0">
                <a:latin typeface="Times New Roman" pitchFamily="18" charset="0"/>
                <a:cs typeface="Times New Roman" pitchFamily="18" charset="0"/>
              </a:rPr>
              <a:t>XV-8525</a:t>
            </a:r>
            <a:r>
              <a:rPr lang="mn-MN" dirty="0" smtClean="0">
                <a:latin typeface="Times New Roman" pitchFamily="18" charset="0"/>
                <a:cs typeface="Times New Roman" pitchFamily="18" charset="0"/>
              </a:rPr>
              <a:t> тоот хайгуулын тусгай зөвшөөрөл нь 2004 оны 10 дугаар сарын 05-ны өдөр олгогдсон бөгөөд тухайн үед АМТХуулийн 19 дүгээр зүйлд заасны дагуу Дорноговь аймгийн Засаг даргын 2004 оны 8 дугаар сарын 23-ны өдрийн “Дэмжсэн” тухай саналыг үндэслэн олгогдсон. Мөн энэхүү тусгай зөвшөөрлийн талбайн тодорхой хэсэгт онцгой эрхээр   </a:t>
            </a:r>
            <a:r>
              <a:rPr lang="en-US" dirty="0" smtClean="0">
                <a:latin typeface="Times New Roman" pitchFamily="18" charset="0"/>
                <a:cs typeface="Times New Roman" pitchFamily="18" charset="0"/>
              </a:rPr>
              <a:t>MV-17663</a:t>
            </a:r>
            <a:r>
              <a:rPr lang="mn-MN" dirty="0" smtClean="0">
                <a:latin typeface="Times New Roman" pitchFamily="18" charset="0"/>
                <a:cs typeface="Times New Roman" pitchFamily="18" charset="0"/>
              </a:rPr>
              <a:t> тоот ашиглалтын тусгай зөвшөөрөл 2014 оны 11 дүгээр сарын 6-ны өдөр олгогдсон байна.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utag uul.jpg"/>
          <p:cNvPicPr>
            <a:picLocks noGrp="1" noChangeAspect="1"/>
          </p:cNvPicPr>
          <p:nvPr>
            <p:ph sz="quarter" idx="1"/>
          </p:nvPr>
        </p:nvPicPr>
        <p:blipFill>
          <a:blip r:embed="rId2" cstate="print"/>
          <a:stretch>
            <a:fillRect/>
          </a:stretch>
        </p:blipFill>
        <p:spPr>
          <a:xfrm>
            <a:off x="467544" y="908720"/>
            <a:ext cx="7488831" cy="5493097"/>
          </a:xfrm>
        </p:spPr>
      </p:pic>
      <p:sp>
        <p:nvSpPr>
          <p:cNvPr id="6" name="TextBox 5"/>
          <p:cNvSpPr txBox="1"/>
          <p:nvPr/>
        </p:nvSpPr>
        <p:spPr>
          <a:xfrm>
            <a:off x="2411760" y="476672"/>
            <a:ext cx="3335144" cy="369332"/>
          </a:xfrm>
          <a:prstGeom prst="rect">
            <a:avLst/>
          </a:prstGeom>
          <a:noFill/>
        </p:spPr>
        <p:txBody>
          <a:bodyPr wrap="none" rtlCol="0">
            <a:spAutoFit/>
          </a:bodyPr>
          <a:lstStyle/>
          <a:p>
            <a:r>
              <a:rPr lang="mn-MN" dirty="0" smtClean="0"/>
              <a:t>Хутаг уул талбайн тойм зураг</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467600" cy="648072"/>
          </a:xfrm>
        </p:spPr>
        <p:txBody>
          <a:bodyPr>
            <a:normAutofit/>
          </a:bodyPr>
          <a:lstStyle/>
          <a:p>
            <a:pPr algn="ctr"/>
            <a:r>
              <a:rPr lang="mn-MN" sz="2400" b="1" dirty="0" smtClean="0">
                <a:latin typeface="Times New Roman" pitchFamily="18" charset="0"/>
                <a:cs typeface="Times New Roman" pitchFamily="18" charset="0"/>
              </a:rPr>
              <a:t>Чандмань хар уул</a:t>
            </a:r>
            <a:endParaRPr lang="en-US" sz="24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67544" y="1556792"/>
            <a:ext cx="7467600" cy="4464496"/>
          </a:xfrm>
        </p:spPr>
        <p:txBody>
          <a:bodyPr>
            <a:normAutofit/>
          </a:bodyPr>
          <a:lstStyle/>
          <a:p>
            <a:pPr algn="just"/>
            <a:r>
              <a:rPr lang="mn-MN" dirty="0" smtClean="0">
                <a:latin typeface="Times New Roman" pitchFamily="18" charset="0"/>
                <a:cs typeface="Times New Roman" pitchFamily="18" charset="0"/>
              </a:rPr>
              <a:t>Чандмань хар уул нэртэй газарт олгогдсон </a:t>
            </a:r>
            <a:r>
              <a:rPr lang="en-US" dirty="0" smtClean="0">
                <a:latin typeface="Times New Roman" pitchFamily="18" charset="0"/>
                <a:cs typeface="Times New Roman" pitchFamily="18" charset="0"/>
              </a:rPr>
              <a:t>MV-</a:t>
            </a:r>
            <a:r>
              <a:rPr lang="mn-MN" dirty="0" smtClean="0">
                <a:latin typeface="Times New Roman" pitchFamily="18" charset="0"/>
                <a:cs typeface="Times New Roman" pitchFamily="18" charset="0"/>
              </a:rPr>
              <a:t>15594 тоот ашиглалтын тусгай зөвшөөрөл </a:t>
            </a:r>
            <a:r>
              <a:rPr lang="en-US" dirty="0" smtClean="0">
                <a:latin typeface="Times New Roman" pitchFamily="18" charset="0"/>
                <a:cs typeface="Times New Roman" pitchFamily="18" charset="0"/>
              </a:rPr>
              <a:t>XV-3647 </a:t>
            </a:r>
            <a:r>
              <a:rPr lang="mn-MN" dirty="0" smtClean="0">
                <a:latin typeface="Times New Roman" pitchFamily="18" charset="0"/>
                <a:cs typeface="Times New Roman" pitchFamily="18" charset="0"/>
              </a:rPr>
              <a:t>тоот хайгуулын тусгай зөвшөөрлийн талбайд онцгой эрхээр 2010 оны 6 дугаар сарын 21-ны өдөр олгогдсон.</a:t>
            </a:r>
          </a:p>
          <a:p>
            <a:pPr algn="just"/>
            <a:r>
              <a:rPr lang="en-US" dirty="0" smtClean="0">
                <a:latin typeface="Times New Roman" pitchFamily="18" charset="0"/>
                <a:cs typeface="Times New Roman" pitchFamily="18" charset="0"/>
              </a:rPr>
              <a:t>XV-3647 </a:t>
            </a:r>
            <a:r>
              <a:rPr lang="mn-MN" dirty="0" smtClean="0">
                <a:latin typeface="Times New Roman" pitchFamily="18" charset="0"/>
                <a:cs typeface="Times New Roman" pitchFamily="18" charset="0"/>
              </a:rPr>
              <a:t>тоот хайгуулын тусгай зөвшөөрөл нь 2001 оны 8 дугаар сарын 30-ны өдөр тухайн үед үйлчилж байсан 1997 оны АМТХуулийн дагуу олгогдсон тул Аймгийн засаг даргын саналгүйгээр олгогджээ.</a:t>
            </a:r>
          </a:p>
          <a:p>
            <a:pPr>
              <a:buNone/>
            </a:pPr>
            <a:endParaRPr lang="mn-MN"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ndmani xar uul.jpg"/>
          <p:cNvPicPr>
            <a:picLocks noGrp="1" noChangeAspect="1"/>
          </p:cNvPicPr>
          <p:nvPr>
            <p:ph sz="quarter" idx="1"/>
          </p:nvPr>
        </p:nvPicPr>
        <p:blipFill>
          <a:blip r:embed="rId2" cstate="print"/>
          <a:stretch>
            <a:fillRect/>
          </a:stretch>
        </p:blipFill>
        <p:spPr>
          <a:xfrm>
            <a:off x="261832" y="908720"/>
            <a:ext cx="7766552" cy="5565104"/>
          </a:xfrm>
        </p:spPr>
      </p:pic>
      <p:sp>
        <p:nvSpPr>
          <p:cNvPr id="5" name="TextBox 4"/>
          <p:cNvSpPr txBox="1"/>
          <p:nvPr/>
        </p:nvSpPr>
        <p:spPr>
          <a:xfrm>
            <a:off x="2411760" y="476672"/>
            <a:ext cx="4268348" cy="369332"/>
          </a:xfrm>
          <a:prstGeom prst="rect">
            <a:avLst/>
          </a:prstGeom>
          <a:noFill/>
        </p:spPr>
        <p:txBody>
          <a:bodyPr wrap="none" rtlCol="0">
            <a:spAutoFit/>
          </a:bodyPr>
          <a:lstStyle/>
          <a:p>
            <a:r>
              <a:rPr lang="mn-MN" dirty="0" smtClean="0"/>
              <a:t>Чандмань хар уул талбайн тойм зураг</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b="1" dirty="0" smtClean="0">
                <a:latin typeface="Times New Roman" pitchFamily="18" charset="0"/>
                <a:cs typeface="Times New Roman" pitchFamily="18" charset="0"/>
              </a:rPr>
              <a:t>Хайгуулын тусгай зөвшөөрөл шинээр олгох үйл ажиллагааны дараалал</a:t>
            </a:r>
            <a:endParaRPr lang="en-US" b="1" dirty="0" smtClean="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20000"/>
          </a:bodyPr>
          <a:lstStyle/>
          <a:p>
            <a:pPr lvl="0"/>
            <a:r>
              <a:rPr lang="mn-MN" dirty="0" smtClean="0">
                <a:latin typeface="Times New Roman" pitchFamily="18" charset="0"/>
                <a:cs typeface="Times New Roman" pitchFamily="18" charset="0"/>
              </a:rPr>
              <a:t>Ашигт малтмалын тухай хуулийн 19 дүгээр зүйлийн 19.1.1, 19.1.2 дэх хэсэгт заасны дагуу өргөдлийг хүлээн авч УУККС-д бүртгэнэ. </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Товьёолон хяналтын хуудас нээнэ.</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УУККС-д бүртгэлийг шалгана.</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Зурагзүйн шүүлт хийнэ.</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Шүүлтээр  олгох боломжтой бол тухайн талбайн орших аймаг, нийслэлийн Засаг даргаас санал авах мэдэгдлийг хүргүүлнэ.</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 Аймаг, нийслэлийн Засаг даргаас дэмжсэн санал ирүүлсэн тохиолдолд олгох шийдвэр гаргана.</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Шүүлтээр тухайн талбайд хайгуулын тусгай зөвшөөрөл олгох боломжгүй, давхцалтай болон аймаг, нийслэлийн Засаг даргаас дэмжихгүй санал ирүүлсэн тохиолдолд тусгай зөвшөөрөл олгохоос татгалзах шийдвэр гаргана.</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b="1" dirty="0" smtClean="0">
                <a:latin typeface="Times New Roman" pitchFamily="18" charset="0"/>
                <a:cs typeface="Times New Roman" pitchFamily="18" charset="0"/>
              </a:rPr>
              <a:t>Ашиглалтын тусгай зөвшөрөл шинээр олгох үйл ажиллагааны дараалал</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85000" lnSpcReduction="10000"/>
          </a:bodyPr>
          <a:lstStyle/>
          <a:p>
            <a:pPr lvl="0"/>
            <a:r>
              <a:rPr lang="mn-MN" dirty="0" smtClean="0">
                <a:latin typeface="Times New Roman" pitchFamily="18" charset="0"/>
                <a:cs typeface="Times New Roman" pitchFamily="18" charset="0"/>
              </a:rPr>
              <a:t>Өргөдлийг хүлээн авч УУККС-д бүртгэнэ. </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Хүлээн авсан өргөдлийг товъёолон хяналтын хуудас нээнэ.</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УУККС-т бүртгэлийг шалгана.</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Зураг зүйн шүүлт хийнэ.</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Хязгаарлалтын шүүлт хийнэ.</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Улсын төсвийн хөрөнгөөр хайгуул хийсэн эсэхийг шалгана.</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Тухайн талбайд ашиглалт явуулах нөөцтэй эсэхэд шүүлт хийнэ. </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Олгох шийдвэр, мэдэгдлийн төсөл боловсруулна. </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Ахлах мэргэжилтэн шийдвэр мэдэгдлийн төслийг хянана. </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Эрх зүйн шүүлт хийнэ.</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КХ-ийн дарга олгох асуудлыг шийдвэрлэнэ. </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Эхний жилийн төлбөрийг төлүүлнэ. </a:t>
            </a:r>
            <a:endParaRPr lang="en-US" dirty="0" smtClean="0">
              <a:latin typeface="Times New Roman" pitchFamily="18" charset="0"/>
              <a:cs typeface="Times New Roman" pitchFamily="18" charset="0"/>
            </a:endParaRPr>
          </a:p>
          <a:p>
            <a:pPr lvl="0"/>
            <a:r>
              <a:rPr lang="mn-MN" dirty="0" smtClean="0">
                <a:latin typeface="Times New Roman" pitchFamily="18" charset="0"/>
                <a:cs typeface="Times New Roman" pitchFamily="18" charset="0"/>
              </a:rPr>
              <a:t>Ашиглалтын тусгай зөвшөөрлийг бичиж олгоно.</a:t>
            </a:r>
            <a:endParaRPr lang="en-US" dirty="0" smtClean="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231</TotalTime>
  <Words>787</Words>
  <Application>Microsoft Office PowerPoint</Application>
  <PresentationFormat>On-screen Show (4:3)</PresentationFormat>
  <Paragraphs>69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АШИГТ МАЛТМАЛЫН ГАЗАР </vt:lpstr>
      <vt:lpstr>Цагаан дэлийн агуй</vt:lpstr>
      <vt:lpstr>Slide 3</vt:lpstr>
      <vt:lpstr>Хутаг уул</vt:lpstr>
      <vt:lpstr>Slide 5</vt:lpstr>
      <vt:lpstr>Чандмань хар уул</vt:lpstr>
      <vt:lpstr>Slide 7</vt:lpstr>
      <vt:lpstr>Хайгуулын тусгай зөвшөөрөл шинээр олгох үйл ажиллагааны дараалал</vt:lpstr>
      <vt:lpstr>Ашиглалтын тусгай зөвшөрөл шинээр олгох үйл ажиллагааны дараалал</vt:lpstr>
      <vt:lpstr>Slide 10</vt:lpstr>
      <vt:lpstr>Slide 11</vt:lpstr>
      <vt:lpstr>Slide 12</vt:lpstr>
      <vt:lpstr>Slide 13</vt:lpstr>
      <vt:lpstr>Slide 14</vt:lpstr>
      <vt:lpstr>Slide 15</vt:lpstr>
      <vt:lpstr>АНХААРАЛ ТАВЬСАНД БАЯРЛАЛАА</vt:lpstr>
    </vt:vector>
  </TitlesOfParts>
  <Company>MRAM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АШИГТ МАЛТМАЛЫН ГАЗАР Кадастрын Хэлтэс</dc:title>
  <dc:creator>User</dc:creator>
  <cp:lastModifiedBy>User</cp:lastModifiedBy>
  <cp:revision>55</cp:revision>
  <dcterms:created xsi:type="dcterms:W3CDTF">2014-11-27T04:36:26Z</dcterms:created>
  <dcterms:modified xsi:type="dcterms:W3CDTF">2014-11-27T09:33:22Z</dcterms:modified>
</cp:coreProperties>
</file>